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+gslBg7SrOu4qbuP+CXvu+6w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43025" y="1298525"/>
            <a:ext cx="4286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57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4353"/>
              <a:buFont typeface="Calibri"/>
              <a:buNone/>
            </a:pPr>
            <a:r>
              <a:rPr b="1" i="0" lang="en-US" sz="435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LexFlow</a:t>
            </a:r>
            <a:br>
              <a:rPr b="1" i="0" lang="en-US" sz="435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353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　　　</a:t>
            </a:r>
            <a:r>
              <a:rPr b="1" i="0" lang="en-US" sz="435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 b="0" i="0" sz="43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443025" y="3066501"/>
            <a:ext cx="42864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6054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602"/>
              <a:buFont typeface="Calibri"/>
              <a:buNone/>
            </a:pPr>
            <a:r>
              <a:rPr b="1" i="0" lang="en-US" sz="1602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AIが契約を読み、</a:t>
            </a:r>
            <a:endParaRPr b="1" i="0" sz="1602" u="none" cap="none" strike="noStrike">
              <a:solidFill>
                <a:srgbClr val="2E5C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6054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602"/>
              <a:buFont typeface="Calibri"/>
              <a:buNone/>
            </a:pPr>
            <a:r>
              <a:rPr b="1" i="0" lang="en-US" sz="1602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Ethereumが契約を実行し、</a:t>
            </a:r>
            <a:endParaRPr b="1" i="0" sz="1602" u="none" cap="none" strike="noStrike">
              <a:solidFill>
                <a:srgbClr val="2E5C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6054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602"/>
              <a:buFont typeface="Calibri"/>
              <a:buNone/>
            </a:pPr>
            <a:r>
              <a:rPr b="1" i="0" lang="en-US" sz="1602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JPYCが資金を動かす。</a:t>
            </a:r>
            <a:endParaRPr b="0" i="0" sz="16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571500" y="4539853"/>
            <a:ext cx="428625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510275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593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[Your Name / Team Name]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4857750" y="0"/>
            <a:ext cx="428625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4857750" y="0"/>
            <a:ext cx="428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提供価値とインパクト (Impact)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678656" y="1326952"/>
            <a:ext cx="205740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報酬トラブルの構造的防止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571500" y="1648420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契約条件と決済をスマートコントラクトで直結。未収金や支払遅延のリスクを排除し、確実な履行を担保します。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242021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878681" y="2217018"/>
            <a:ext cx="1556612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AI実務の収益化回路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571500" y="2538487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AIによる契約レビューや判定の成果を、直接報酬に紐付ける新しいビジネスモデルを構築可能にします。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132088"/>
            <a:ext cx="125016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803672" y="3107085"/>
            <a:ext cx="171450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日本円建て決済の実装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571500" y="3428554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JPYCの採用により、為替リスクを排除。既存の法務・会計実務にそのまま組み込める実用性を実現。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571500" y="4011439"/>
            <a:ext cx="4572000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0" marR="0" rtl="0" algn="l">
              <a:lnSpc>
                <a:spcPct val="13600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97"/>
              <a:buFont typeface="Calibri"/>
              <a:buNone/>
            </a:pPr>
            <a:r>
              <a:rPr b="1" i="1" lang="en-US" sz="139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“契約とお金のズレが消える世界” を、弁護士から作る。</a:t>
            </a:r>
            <a:endParaRPr b="0" i="0" sz="139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5" y="1369814"/>
            <a:ext cx="35718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将来展望と拡張性 (Future Vision)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480542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892969" y="1441252"/>
            <a:ext cx="2183085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A2A (Agent to Agent) 経済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571500" y="1762720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人間を介さないAIエージェント同士の自律的な契約・決済インフラへと拡張。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342034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/>
          <p:nvPr/>
        </p:nvSpPr>
        <p:spPr>
          <a:xfrm>
            <a:off x="850106" y="2302743"/>
            <a:ext cx="2279945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マルチチェーン・エコシステム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571500" y="2624212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Ethereum以外のL2チェーンや、多様なステーブルコインへの対応による汎用性の向上。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5" name="Google Shape;21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20352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850106" y="3164235"/>
            <a:ext cx="18859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実行可能な契約の標準化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571500" y="3485704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6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契約が「単なる文書」から「実行可能なプログラム」へと進化する世界のデファクトスタンダードへ。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571500" y="4125739"/>
            <a:ext cx="45720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10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LexFlow Protocolは、法務実務のDXを決済レベルで完結させます。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9" name="Google Shape;21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72125" y="1541264"/>
            <a:ext cx="3571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/>
          <p:nvPr/>
        </p:nvSpPr>
        <p:spPr>
          <a:xfrm>
            <a:off x="857250" y="1337332"/>
            <a:ext cx="7143750" cy="109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58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93"/>
              <a:buFont typeface="Calibri"/>
              <a:buNone/>
            </a:pPr>
            <a:r>
              <a:rPr b="1" i="0" lang="en-US" sz="32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契約とお金のズレが消える世界を、</a:t>
            </a:r>
            <a:br>
              <a:rPr b="1" i="0" lang="en-US" sz="32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弁護士から作る。</a:t>
            </a:r>
            <a:endParaRPr b="0" i="0" sz="32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/>
          <p:cNvSpPr/>
          <p:nvPr/>
        </p:nvSpPr>
        <p:spPr>
          <a:xfrm>
            <a:off x="857250" y="2720318"/>
            <a:ext cx="8286750" cy="312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328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602"/>
              <a:buFont typeface="Calibri"/>
              <a:buNone/>
            </a:pPr>
            <a:r>
              <a:rPr b="1" i="0" lang="en-US" sz="1602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LexFlow Protocol: Executable Agreement</a:t>
            </a:r>
            <a:endParaRPr b="0" i="0" sz="16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857250" y="3604357"/>
            <a:ext cx="5715000" cy="71616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857250" y="3604357"/>
            <a:ext cx="5715000" cy="2857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>
            <a:off x="857250" y="3904394"/>
            <a:ext cx="1869542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857250" y="4111563"/>
            <a:ext cx="18695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[Your Name / Team Name]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3298292" y="3904394"/>
            <a:ext cx="1319026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2"/>
          <p:cNvSpPr/>
          <p:nvPr/>
        </p:nvSpPr>
        <p:spPr>
          <a:xfrm>
            <a:off x="3298292" y="4111563"/>
            <a:ext cx="1319026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lexflow.protocol.io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5188818" y="3904394"/>
            <a:ext cx="1349192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5188818" y="4111563"/>
            <a:ext cx="1349192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contact@lexflow.io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解決したい課題 (Pain Points)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51992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814388" y="1612702"/>
            <a:ext cx="1061963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プロセスPain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71500" y="1969889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917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履行管理の属人化:</a:t>
            </a: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Slackやメールでの確認に頼り、進捗確認や立証が不透明。結果として手戻りや遅延が発生。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71500" y="2524199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917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885"/>
              <a:buFont typeface="Calibri"/>
              <a:buNone/>
            </a:pPr>
            <a:r>
              <a:rPr b="1" i="0" lang="en-US" sz="885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支払処理の同期不全:</a:t>
            </a: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契約条件と決済が連動せず、「契約は終わったが支払いはまだ」という状況が恒常化。</a:t>
            </a:r>
            <a:endParaRPr b="0" i="0" sz="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332113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/>
          <p:nvPr/>
        </p:nvSpPr>
        <p:spPr>
          <a:xfrm>
            <a:off x="857250" y="3292822"/>
            <a:ext cx="8572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構造的課題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571500" y="3650010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917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AIレビューの成果を直接報酬に結びつける仕組みがなく、国際案件では送金摩擦がボトルネックに。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571500" y="4347195"/>
            <a:ext cx="4286250" cy="610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05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契約・義務・決済が連動せず、弁護士業務全体に摩擦が生まれている。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" name="Google Shape;3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5" y="1612702"/>
            <a:ext cx="3571875" cy="250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ソリューション概要 (Solution)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571500" y="1541264"/>
            <a:ext cx="2476509" cy="155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STEP 01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571500" y="1768078"/>
            <a:ext cx="2476509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PDF解析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571500" y="2125266"/>
            <a:ext cx="247650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LangGraphを用いてPDF契約書から条項、義務、支払条件を自動抽出。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3333759" y="1541264"/>
            <a:ext cx="2476509" cy="155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STEP 02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3333759" y="1768078"/>
            <a:ext cx="2476509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履行判定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3333759" y="2125266"/>
            <a:ext cx="247650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AIエージェントが証跡やマイルストーンを判定し、条件達成を確認。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6096019" y="1541264"/>
            <a:ext cx="2476509" cy="155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306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784"/>
              <a:buFont typeface="Calibri"/>
              <a:buNone/>
            </a:pPr>
            <a:r>
              <a:rPr b="1" i="0" lang="en-US" sz="784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STEP 03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6096019" y="1768078"/>
            <a:ext cx="2476509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自動実行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6096019" y="2125266"/>
            <a:ext cx="2476509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Ethereumスマートコントラクトが起動し、JPYCを自動送金。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" name="Google Shape;5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188" y="2825353"/>
            <a:ext cx="3214688" cy="17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1500188" y="4716661"/>
            <a:ext cx="3214688" cy="144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AIによる契約管理フロー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6" name="Google Shape;5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625" y="2825353"/>
            <a:ext cx="3214688" cy="17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5000625" y="4716661"/>
            <a:ext cx="3214688" cy="144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スマートコントラクトの実行サイクル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Phase 1 - AI解析 (LangGraph)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657225" y="1541264"/>
            <a:ext cx="18859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非構造化データの構造化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28675" y="1912739"/>
            <a:ext cx="4241462" cy="175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LangGraphを用いたAIエージェントフローにより、PDF契約書から支払条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828675" y="2184536"/>
            <a:ext cx="2341587" cy="175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件、期限、マイルストーンを自動抽出。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3170262" y="2175607"/>
            <a:ext cx="1388315" cy="217159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170262" y="2175607"/>
            <a:ext cx="1388315" cy="217159"/>
          </a:xfrm>
          <a:prstGeom prst="rect">
            <a:avLst/>
          </a:prstGeom>
          <a:noFill/>
          <a:ln>
            <a:noFill/>
          </a:ln>
        </p:spPr>
        <p:txBody>
          <a:bodyPr anchorCtr="0" anchor="t" bIns="34025" lIns="102100" spcFirstLastPara="1" rIns="102100" wrap="square" tIns="34025">
            <a:spAutoFit/>
          </a:bodyPr>
          <a:lstStyle/>
          <a:p>
            <a:pPr indent="0" lvl="0" marL="0" marR="0" rtl="0" algn="l">
              <a:lnSpc>
                <a:spcPct val="190336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LangGraph / OpenAI API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0" name="Google Shape;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789244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"/>
          <p:cNvSpPr/>
          <p:nvPr/>
        </p:nvSpPr>
        <p:spPr>
          <a:xfrm>
            <a:off x="871538" y="2749953"/>
            <a:ext cx="171450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実行可能な契約データ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571500" y="3107141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0617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抽出されたデータはJSON/スキーマ形式に変換され、スマートコントラクトが直接処理可能な「実行可能な契約」へと進化します。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" name="Google Shape;7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915054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"/>
          <p:cNvSpPr/>
          <p:nvPr/>
        </p:nvSpPr>
        <p:spPr>
          <a:xfrm>
            <a:off x="828675" y="3875763"/>
            <a:ext cx="68580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メリット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571500" y="4232951"/>
            <a:ext cx="457200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0617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既存の法務実務（PDFベース）を一切変えることなく、Web3の自動実行プロセスにシームレスに統合可能です。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6" name="Google Shape;7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5" y="1541264"/>
            <a:ext cx="35718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Phase 2 - 履行判定 (AI Agent)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571500" y="1541264"/>
            <a:ext cx="571500" cy="571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" y="171271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1428750" y="1576983"/>
            <a:ext cx="71437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01. 証跡入力 (Evidence Input)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1428750" y="1898452"/>
            <a:ext cx="7143750" cy="20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納品書、業務完了報告、システムログ、ハッシュ値などの履行を証明するデータをAIエージェントに入力。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571500" y="2398514"/>
            <a:ext cx="571500" cy="571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" y="2569964"/>
            <a:ext cx="2857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"/>
          <p:cNvSpPr/>
          <p:nvPr/>
        </p:nvSpPr>
        <p:spPr>
          <a:xfrm>
            <a:off x="1428750" y="2434233"/>
            <a:ext cx="71437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02. AI判定エンジン (Judgment)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1428750" y="2755702"/>
            <a:ext cx="7143750" cy="20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入力された証跡をAIが解析し、Phase 1で抽出された契約条件と照合。条件達成をYes/Noで客観的に判定。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571500" y="3255764"/>
            <a:ext cx="571500" cy="571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950" y="342721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/>
          <p:nvPr/>
        </p:nvSpPr>
        <p:spPr>
          <a:xfrm>
            <a:off x="1428750" y="3291483"/>
            <a:ext cx="71437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03. 履行証明 (Proof of Fulfillment)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1428750" y="3612952"/>
            <a:ext cx="7143750" cy="205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判定結果はハッシュ化され、次の実行フェーズへのセキュアなトリガーとして機能。属人的な確認作業を完全に排除。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571500" y="4398764"/>
            <a:ext cx="8001000" cy="478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5125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客観的かつ即時的な履行証明により、契約の信頼性をテクノロジーで担保。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Phase 3 - 自動実行 (Ethereum/JPYC)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571500" y="1541264"/>
            <a:ext cx="4286250" cy="3041452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57250" y="1827014"/>
            <a:ext cx="3714750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857250" y="2093119"/>
            <a:ext cx="3714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Phase 2のAI判定結果をハッシュ化されたIDとしてスマートコントラクトが受信。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857250" y="2650331"/>
            <a:ext cx="3714750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Smart Contract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857250" y="2916436"/>
            <a:ext cx="3714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Solidityで記述されたエスクローコントラクトが条件合致を確認し、資金をアンロック。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857250" y="3473648"/>
            <a:ext cx="3714750" cy="19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Settlement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857250" y="3739753"/>
            <a:ext cx="37147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日本円ステーブルコイン（JPYC）を、指定されたウォレットアドレスへ即時自動送金。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1723430"/>
            <a:ext cx="12858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>
            <a:off x="5664994" y="1684139"/>
            <a:ext cx="12001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支払遅延の解消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5429250" y="2005608"/>
            <a:ext cx="371475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02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「契約は終わったが支払いはまだ」という状況を構造的に排除。条件達成と同時に決済が完了します。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9250" y="2670646"/>
            <a:ext cx="192881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/>
          <p:nvPr/>
        </p:nvSpPr>
        <p:spPr>
          <a:xfrm>
            <a:off x="5729288" y="2631356"/>
            <a:ext cx="102870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完全な透明性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5429250" y="2952824"/>
            <a:ext cx="371475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02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全ての取引証跡はオンチェーンに記録され、誰でも（権限があれば）検証可能な状態を維持します。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5536406" y="3578572"/>
            <a:ext cx="1543050" cy="250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報酬トラブルの防止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5429250" y="3900041"/>
            <a:ext cx="3714750" cy="41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0225" spcFirstLastPara="1" rIns="0" wrap="square" tIns="0">
            <a:spAutoFit/>
          </a:bodyPr>
          <a:lstStyle/>
          <a:p>
            <a:pPr indent="0" lvl="0" marL="0" marR="0" rtl="0" algn="l">
              <a:lnSpc>
                <a:spcPct val="16985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エスクローの仕組みにより、支払側の資金不足や意図的な未払いを未然に防ぎます。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技術的アプローチ (Feasibility)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571500" y="1541264"/>
            <a:ext cx="638417" cy="264319"/>
          </a:xfrm>
          <a:prstGeom prst="rect">
            <a:avLst/>
          </a:prstGeom>
          <a:noFill/>
          <a:ln>
            <a:noFill/>
          </a:ln>
        </p:spPr>
        <p:txBody>
          <a:bodyPr anchorCtr="0" anchor="t" bIns="42525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AI Stack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957388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742950" y="1912739"/>
            <a:ext cx="2321161" cy="189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38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LangGraph (AIエージェントフロー制御)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18134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/>
          <p:nvPr/>
        </p:nvSpPr>
        <p:spPr>
          <a:xfrm>
            <a:off x="742950" y="2173486"/>
            <a:ext cx="2188694" cy="189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38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OpenAI API / Embeddings (条項抽出)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571500" y="2719983"/>
            <a:ext cx="899917" cy="264319"/>
          </a:xfrm>
          <a:prstGeom prst="rect">
            <a:avLst/>
          </a:prstGeom>
          <a:noFill/>
          <a:ln>
            <a:noFill/>
          </a:ln>
        </p:spPr>
        <p:txBody>
          <a:bodyPr anchorCtr="0" anchor="t" bIns="42525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Web3 Stack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136106"/>
            <a:ext cx="125016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/>
          <p:nvPr/>
        </p:nvSpPr>
        <p:spPr>
          <a:xfrm>
            <a:off x="767953" y="3091458"/>
            <a:ext cx="1821573" cy="189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38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Solidity (エスクロー / 条件処理)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4" name="Google Shape;13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396853"/>
            <a:ext cx="62508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/>
          <p:nvPr/>
        </p:nvSpPr>
        <p:spPr>
          <a:xfrm>
            <a:off x="705445" y="3352205"/>
            <a:ext cx="1982446" cy="189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38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Ethereum / JPYC (円建て安定決済)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3657600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742950" y="3612952"/>
            <a:ext cx="1905177" cy="189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38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Calibri"/>
              <a:buNone/>
            </a:pPr>
            <a:r>
              <a:rPr b="0" i="0" lang="en-US" sz="94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MetaMask / Hardhat (開発・検証)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571500" y="4016573"/>
            <a:ext cx="4572000" cy="5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05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4"/>
              <a:buFont typeface="Calibri"/>
              <a:buNone/>
            </a:pPr>
            <a:r>
              <a:rPr b="1" i="1" lang="en-US" sz="78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実務適合性:</a:t>
            </a:r>
            <a:r>
              <a:rPr b="0" i="1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既存のPDF契約書をそのまま利用可能。最終承認は弁護士がUI上で行うことで、法的な責任制御と実務フローの維持を両立。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2125" y="1541264"/>
            <a:ext cx="3571875" cy="321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PoC (Proof of Concept) 計画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571500" y="1398389"/>
            <a:ext cx="4214813" cy="298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最短ゴール: 「1つの契約の1条件が自動決済される」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8" name="Google Shape;14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63" y="2085975"/>
            <a:ext cx="12858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928688" y="2053828"/>
            <a:ext cx="38576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01. 契約解析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928688" y="2296716"/>
            <a:ext cx="38576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LangGraphで条項を抽出。条件をシステムが扱えるスキーマ形式へ変換。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1" name="Google Shape;1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714625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928688" y="2682478"/>
            <a:ext cx="38576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02. 履行判定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928688" y="2925366"/>
            <a:ext cx="38576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証跡入力に対し、AIエージェントがYes/Noを自動判定（自動承認）。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931" y="334327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928688" y="3311128"/>
            <a:ext cx="38576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03. 決済実行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928688" y="3554016"/>
            <a:ext cx="38576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ハッシュ化されたIDをキーにスマートコントラクトを起動し、JPYCを送金。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7" name="Google Shape;15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931" y="414337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928688" y="4111228"/>
            <a:ext cx="3857625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843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87"/>
              <a:buFont typeface="Calibri"/>
              <a:buNone/>
            </a:pPr>
            <a:r>
              <a:rPr b="1" i="0" lang="en-US" sz="987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04. 証跡確認</a:t>
            </a:r>
            <a:endParaRPr b="0" i="0" sz="9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928688" y="4354116"/>
            <a:ext cx="38576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Etherscan等のエクスプローラーでTxログを確認し、透明性を担保。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0" name="Google Shape;16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14938" y="1469827"/>
            <a:ext cx="3929063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5214938" y="4468416"/>
            <a:ext cx="3929063" cy="144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スマートコントラクトの実装・テスト・デプロイサイクル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/>
          <p:nvPr/>
        </p:nvSpPr>
        <p:spPr>
          <a:xfrm>
            <a:off x="571500" y="614363"/>
            <a:ext cx="8572500" cy="498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3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36"/>
              <a:buFont typeface="Calibri"/>
              <a:buNone/>
            </a:pPr>
            <a:r>
              <a:rPr b="1" i="0" lang="en-US" sz="2436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ロードマップ (Roadmap)</a:t>
            </a:r>
            <a:endParaRPr b="0" i="0" sz="24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571500" y="1255514"/>
            <a:ext cx="857250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JAN 2025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957388" y="1291233"/>
            <a:ext cx="661511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MVP開発フェーズ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957388" y="1589484"/>
            <a:ext cx="6615113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Solidityによるエスクロー条件の実装。契約解析エンジンのプロトタイプ構築。 </a:t>
            </a:r>
            <a:r>
              <a:rPr b="1" i="0" lang="en-US" sz="784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成果物:</a:t>
            </a: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Etherscan動作確認、Github公開。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957388" y="1843785"/>
            <a:ext cx="661511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Core Protocol Launch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571500" y="2065241"/>
            <a:ext cx="857250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FEB 2025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957388" y="2100960"/>
            <a:ext cx="661511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PoC実施フェーズ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957388" y="2399212"/>
            <a:ext cx="6615113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SAFE/SPA契約で実証。AI判定からJPYC送金までの自動化。 </a:t>
            </a:r>
            <a:r>
              <a:rPr b="1" i="0" lang="en-US" sz="784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成果物:</a:t>
            </a: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契約履行と決済の同期プロセス確立。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957388" y="2653512"/>
            <a:ext cx="661511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First Automated Settlement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71500" y="2874969"/>
            <a:ext cx="857250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MAR 2025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957388" y="2910687"/>
            <a:ext cx="661511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UX改善 &amp; ヒアリング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957388" y="3208939"/>
            <a:ext cx="6615113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弁護士・法務担当者へのヒアリング実施。UI/UX最適化と運用ポリシー策定。 </a:t>
            </a:r>
            <a:r>
              <a:rPr b="1" i="0" lang="en-US" sz="784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成果物:</a:t>
            </a: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法務実務適合ガイドライン。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957388" y="3463240"/>
            <a:ext cx="661511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Legal Compliance Framework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71500" y="3684696"/>
            <a:ext cx="857250" cy="269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0" marR="0" rtl="0" algn="l">
              <a:lnSpc>
                <a:spcPct val="134115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1193"/>
              <a:buFont typeface="Calibri"/>
              <a:buNone/>
            </a:pPr>
            <a:r>
              <a:rPr b="1" i="0" lang="en-US" sz="119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APR-JUN</a:t>
            </a:r>
            <a:endParaRPr b="0" i="0" sz="119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957388" y="3720415"/>
            <a:ext cx="661511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090"/>
              <a:buFont typeface="Calibri"/>
              <a:buNone/>
            </a:pPr>
            <a:r>
              <a:rPr b="1" i="0" lang="en-US" sz="109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実証拡大フェーズ</a:t>
            </a:r>
            <a:endParaRPr b="0" i="0" sz="10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1957388" y="4018666"/>
            <a:ext cx="6615113" cy="1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86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4"/>
              <a:buFont typeface="Calibri"/>
              <a:buNone/>
            </a:pP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VC・スタートアップ・企業法務部での実証対象拡大と改善サイクル高速化。 </a:t>
            </a:r>
            <a:r>
              <a:rPr b="1" i="0" lang="en-US" sz="784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成果物:</a:t>
            </a:r>
            <a:r>
              <a:rPr b="0" i="0" lang="en-US" sz="834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実使用データに基づくプロダクト改善。</a:t>
            </a:r>
            <a:endParaRPr b="0" i="0" sz="8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957388" y="4272967"/>
            <a:ext cx="6615113" cy="135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771"/>
              </a:lnSpc>
              <a:spcBef>
                <a:spcPts val="0"/>
              </a:spcBef>
              <a:spcAft>
                <a:spcPts val="0"/>
              </a:spcAft>
              <a:buClr>
                <a:srgbClr val="2E5CFF"/>
              </a:buClr>
              <a:buSzPts val="683"/>
              <a:buFont typeface="Calibri"/>
              <a:buNone/>
            </a:pPr>
            <a:r>
              <a:rPr b="1" i="0" lang="en-US" sz="683" u="none" cap="none" strike="noStrike">
                <a:solidFill>
                  <a:srgbClr val="2E5CFF"/>
                </a:solidFill>
                <a:latin typeface="Calibri"/>
                <a:ea typeface="Calibri"/>
                <a:cs typeface="Calibri"/>
                <a:sym typeface="Calibri"/>
              </a:rPr>
              <a:t>Ecosystem Expansion</a:t>
            </a:r>
            <a:endParaRPr b="0" i="0" sz="68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2025-12-26T00:22:17Z</dcterms:created>
  <dc:creator>PptxGenJS</dc:creator>
</cp:coreProperties>
</file>